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727" r:id="rId2"/>
  </p:sldMasterIdLst>
  <p:notesMasterIdLst>
    <p:notesMasterId r:id="rId15"/>
  </p:notesMasterIdLst>
  <p:handoutMasterIdLst>
    <p:handoutMasterId r:id="rId16"/>
  </p:handoutMasterIdLst>
  <p:sldIdLst>
    <p:sldId id="536" r:id="rId3"/>
    <p:sldId id="537" r:id="rId4"/>
    <p:sldId id="539" r:id="rId5"/>
    <p:sldId id="540" r:id="rId6"/>
    <p:sldId id="541" r:id="rId7"/>
    <p:sldId id="544" r:id="rId8"/>
    <p:sldId id="545" r:id="rId9"/>
    <p:sldId id="546" r:id="rId10"/>
    <p:sldId id="548" r:id="rId11"/>
    <p:sldId id="524" r:id="rId12"/>
    <p:sldId id="525" r:id="rId13"/>
    <p:sldId id="549" r:id="rId1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thwell, Douglas" initials="RD" lastIdx="7" clrIdx="0">
    <p:extLst>
      <p:ext uri="{19B8F6BF-5375-455C-9EA6-DF929625EA0E}">
        <p15:presenceInfo xmlns:p15="http://schemas.microsoft.com/office/powerpoint/2012/main" userId="S-1-5-21-215967948-3801397714-1252040003-110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52A75"/>
    <a:srgbClr val="192E99"/>
    <a:srgbClr val="0033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0843" autoAdjust="0"/>
  </p:normalViewPr>
  <p:slideViewPr>
    <p:cSldViewPr snapToGrid="0">
      <p:cViewPr varScale="1">
        <p:scale>
          <a:sx n="104" d="100"/>
          <a:sy n="104" d="100"/>
        </p:scale>
        <p:origin x="17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36" y="-96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MFP504\Programs\pma\Seasonal%20Load%20Restriction\Seasonal%20Load%20Restriction\2018\Calculations\Thaw%20Index%20Calculation-%20SLR%20Implementaion-%20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 dirty="0" smtClean="0">
                <a:solidFill>
                  <a:srgbClr val="FF0000"/>
                </a:solidFill>
                <a:latin typeface="Calibri"/>
              </a:rPr>
              <a:t>2018 Spring Thaw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Calibri"/>
              </a:rPr>
              <a:t>Progression [</a:t>
            </a:r>
            <a:r>
              <a:rPr lang="en-US" sz="1800" b="1" i="0" u="none" strike="noStrike" baseline="30000" dirty="0" smtClean="0">
                <a:solidFill>
                  <a:srgbClr val="FF0000"/>
                </a:solidFill>
                <a:latin typeface="Calibri"/>
              </a:rPr>
              <a:t>o </a:t>
            </a:r>
            <a:r>
              <a:rPr lang="en-US" sz="1800" b="1" i="0" u="none" strike="noStrike" baseline="0" dirty="0" smtClean="0">
                <a:solidFill>
                  <a:srgbClr val="FF0000"/>
                </a:solidFill>
                <a:latin typeface="Calibri"/>
              </a:rPr>
              <a:t>C-day]</a:t>
            </a:r>
            <a:endParaRPr lang="en-US" sz="1800" b="1" i="0" u="none" strike="noStrike" baseline="0" dirty="0">
              <a:solidFill>
                <a:srgbClr val="FF0000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15065532880384164"/>
          <c:y val="3.2964931303475428E-2"/>
        </c:manualLayout>
      </c:layout>
      <c:overlay val="0"/>
      <c:spPr>
        <a:ln>
          <a:solidFill>
            <a:srgbClr val="C0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7.7016411213819677E-2"/>
          <c:y val="0.16410924668024873"/>
          <c:w val="0.91298067794717153"/>
          <c:h val="0.80303668796637151"/>
        </c:manualLayout>
      </c:layout>
      <c:lineChart>
        <c:grouping val="standard"/>
        <c:varyColors val="0"/>
        <c:ser>
          <c:idx val="0"/>
          <c:order val="0"/>
          <c:tx>
            <c:v>Cumulative Thaw Index</c:v>
          </c:tx>
          <c:cat>
            <c:numRef>
              <c:f>'2018'!$A$2:$A$58</c:f>
              <c:numCache>
                <c:formatCode>d-mmm-yy</c:formatCode>
                <c:ptCount val="57"/>
                <c:pt idx="0">
                  <c:v>43132</c:v>
                </c:pt>
                <c:pt idx="1">
                  <c:v>43133</c:v>
                </c:pt>
                <c:pt idx="2">
                  <c:v>43134</c:v>
                </c:pt>
                <c:pt idx="3">
                  <c:v>43135</c:v>
                </c:pt>
                <c:pt idx="4">
                  <c:v>43136</c:v>
                </c:pt>
                <c:pt idx="5">
                  <c:v>43137</c:v>
                </c:pt>
                <c:pt idx="6">
                  <c:v>43138</c:v>
                </c:pt>
                <c:pt idx="7">
                  <c:v>43139</c:v>
                </c:pt>
                <c:pt idx="8">
                  <c:v>43140</c:v>
                </c:pt>
                <c:pt idx="9">
                  <c:v>43141</c:v>
                </c:pt>
                <c:pt idx="10">
                  <c:v>43142</c:v>
                </c:pt>
                <c:pt idx="11">
                  <c:v>43143</c:v>
                </c:pt>
                <c:pt idx="12">
                  <c:v>43144</c:v>
                </c:pt>
                <c:pt idx="13">
                  <c:v>43145</c:v>
                </c:pt>
                <c:pt idx="14">
                  <c:v>43146</c:v>
                </c:pt>
                <c:pt idx="15">
                  <c:v>43147</c:v>
                </c:pt>
                <c:pt idx="16">
                  <c:v>43148</c:v>
                </c:pt>
                <c:pt idx="17">
                  <c:v>43149</c:v>
                </c:pt>
                <c:pt idx="18">
                  <c:v>43150</c:v>
                </c:pt>
                <c:pt idx="19">
                  <c:v>43151</c:v>
                </c:pt>
                <c:pt idx="20">
                  <c:v>43152</c:v>
                </c:pt>
                <c:pt idx="21">
                  <c:v>43153</c:v>
                </c:pt>
                <c:pt idx="22">
                  <c:v>43154</c:v>
                </c:pt>
                <c:pt idx="23">
                  <c:v>43155</c:v>
                </c:pt>
                <c:pt idx="24">
                  <c:v>43156</c:v>
                </c:pt>
                <c:pt idx="25">
                  <c:v>43157</c:v>
                </c:pt>
                <c:pt idx="26">
                  <c:v>43158</c:v>
                </c:pt>
                <c:pt idx="27">
                  <c:v>43159</c:v>
                </c:pt>
                <c:pt idx="28">
                  <c:v>43160</c:v>
                </c:pt>
                <c:pt idx="29">
                  <c:v>43161</c:v>
                </c:pt>
                <c:pt idx="30">
                  <c:v>43162</c:v>
                </c:pt>
                <c:pt idx="31">
                  <c:v>43163</c:v>
                </c:pt>
                <c:pt idx="32">
                  <c:v>43164</c:v>
                </c:pt>
                <c:pt idx="33">
                  <c:v>43165</c:v>
                </c:pt>
                <c:pt idx="34">
                  <c:v>43166</c:v>
                </c:pt>
                <c:pt idx="35">
                  <c:v>43167</c:v>
                </c:pt>
                <c:pt idx="36">
                  <c:v>43168</c:v>
                </c:pt>
                <c:pt idx="37">
                  <c:v>43169</c:v>
                </c:pt>
                <c:pt idx="38">
                  <c:v>43170</c:v>
                </c:pt>
                <c:pt idx="39">
                  <c:v>43171</c:v>
                </c:pt>
                <c:pt idx="40">
                  <c:v>43172</c:v>
                </c:pt>
                <c:pt idx="41">
                  <c:v>43173</c:v>
                </c:pt>
                <c:pt idx="42">
                  <c:v>43174</c:v>
                </c:pt>
                <c:pt idx="43">
                  <c:v>43175</c:v>
                </c:pt>
                <c:pt idx="44">
                  <c:v>43176</c:v>
                </c:pt>
                <c:pt idx="45">
                  <c:v>43177</c:v>
                </c:pt>
                <c:pt idx="46">
                  <c:v>43178</c:v>
                </c:pt>
                <c:pt idx="47">
                  <c:v>43179</c:v>
                </c:pt>
                <c:pt idx="48">
                  <c:v>43180</c:v>
                </c:pt>
                <c:pt idx="49">
                  <c:v>43181</c:v>
                </c:pt>
                <c:pt idx="50">
                  <c:v>43182</c:v>
                </c:pt>
                <c:pt idx="51">
                  <c:v>43183</c:v>
                </c:pt>
                <c:pt idx="52">
                  <c:v>43184</c:v>
                </c:pt>
                <c:pt idx="53">
                  <c:v>43185</c:v>
                </c:pt>
                <c:pt idx="54">
                  <c:v>43186</c:v>
                </c:pt>
                <c:pt idx="55">
                  <c:v>43187</c:v>
                </c:pt>
                <c:pt idx="56">
                  <c:v>43188</c:v>
                </c:pt>
              </c:numCache>
            </c:numRef>
          </c:cat>
          <c:val>
            <c:numRef>
              <c:f>'2018'!$F$2:$F$58</c:f>
              <c:numCache>
                <c:formatCode>0.0</c:formatCode>
                <c:ptCount val="57"/>
                <c:pt idx="0">
                  <c:v>-1.75</c:v>
                </c:pt>
                <c:pt idx="1">
                  <c:v>-8.0500000000000007</c:v>
                </c:pt>
                <c:pt idx="2">
                  <c:v>-6.8</c:v>
                </c:pt>
                <c:pt idx="3">
                  <c:v>-1.65</c:v>
                </c:pt>
                <c:pt idx="4">
                  <c:v>-5.9</c:v>
                </c:pt>
                <c:pt idx="5">
                  <c:v>-6.35</c:v>
                </c:pt>
                <c:pt idx="6">
                  <c:v>-6.85</c:v>
                </c:pt>
                <c:pt idx="7">
                  <c:v>-6.6</c:v>
                </c:pt>
                <c:pt idx="8">
                  <c:v>-5.9</c:v>
                </c:pt>
                <c:pt idx="9">
                  <c:v>-3.15</c:v>
                </c:pt>
                <c:pt idx="10">
                  <c:v>-3.35</c:v>
                </c:pt>
                <c:pt idx="11">
                  <c:v>-4.9000000000000004</c:v>
                </c:pt>
                <c:pt idx="12">
                  <c:v>-6.6</c:v>
                </c:pt>
                <c:pt idx="13">
                  <c:v>-1.5</c:v>
                </c:pt>
                <c:pt idx="14">
                  <c:v>-0.7</c:v>
                </c:pt>
                <c:pt idx="15">
                  <c:v>-2.5</c:v>
                </c:pt>
                <c:pt idx="16">
                  <c:v>-4.5999999999999996</c:v>
                </c:pt>
                <c:pt idx="17">
                  <c:v>-1.7</c:v>
                </c:pt>
                <c:pt idx="18">
                  <c:v>-0.1</c:v>
                </c:pt>
                <c:pt idx="19">
                  <c:v>1.9</c:v>
                </c:pt>
                <c:pt idx="20">
                  <c:v>5</c:v>
                </c:pt>
                <c:pt idx="21">
                  <c:v>2.95</c:v>
                </c:pt>
                <c:pt idx="22">
                  <c:v>1.8000000000000003</c:v>
                </c:pt>
                <c:pt idx="23">
                  <c:v>1.5500000000000003</c:v>
                </c:pt>
                <c:pt idx="24">
                  <c:v>3.0500000000000003</c:v>
                </c:pt>
                <c:pt idx="25">
                  <c:v>3.5500000000000003</c:v>
                </c:pt>
                <c:pt idx="26">
                  <c:v>6.0500000000000007</c:v>
                </c:pt>
                <c:pt idx="27">
                  <c:v>8.0500000000000007</c:v>
                </c:pt>
                <c:pt idx="28">
                  <c:v>9.0500000000000007</c:v>
                </c:pt>
                <c:pt idx="29">
                  <c:v>11.25</c:v>
                </c:pt>
                <c:pt idx="30">
                  <c:v>14.01</c:v>
                </c:pt>
                <c:pt idx="31">
                  <c:v>17.329999999999998</c:v>
                </c:pt>
                <c:pt idx="32">
                  <c:v>20.209999999999997</c:v>
                </c:pt>
                <c:pt idx="33">
                  <c:v>22.65</c:v>
                </c:pt>
                <c:pt idx="34">
                  <c:v>24.4</c:v>
                </c:pt>
                <c:pt idx="35">
                  <c:v>25.709999999999997</c:v>
                </c:pt>
                <c:pt idx="36">
                  <c:v>26.83</c:v>
                </c:pt>
                <c:pt idx="37">
                  <c:v>29.009999999999998</c:v>
                </c:pt>
                <c:pt idx="38">
                  <c:v>31.25</c:v>
                </c:pt>
                <c:pt idx="39">
                  <c:v>33.549999999999997</c:v>
                </c:pt>
                <c:pt idx="40">
                  <c:v>35.909999999999997</c:v>
                </c:pt>
                <c:pt idx="41">
                  <c:v>38.33</c:v>
                </c:pt>
                <c:pt idx="42">
                  <c:v>40.81</c:v>
                </c:pt>
                <c:pt idx="43">
                  <c:v>43.35</c:v>
                </c:pt>
                <c:pt idx="44">
                  <c:v>45.95</c:v>
                </c:pt>
                <c:pt idx="45">
                  <c:v>48.610000000000007</c:v>
                </c:pt>
                <c:pt idx="46">
                  <c:v>51.330000000000005</c:v>
                </c:pt>
                <c:pt idx="47">
                  <c:v>54.110000000000007</c:v>
                </c:pt>
                <c:pt idx="48">
                  <c:v>56.95000000000001</c:v>
                </c:pt>
                <c:pt idx="49">
                  <c:v>59.850000000000009</c:v>
                </c:pt>
                <c:pt idx="50">
                  <c:v>62.810000000000009</c:v>
                </c:pt>
                <c:pt idx="51">
                  <c:v>65.830000000000013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EE-4B37-B917-9256CA00745D}"/>
            </c:ext>
          </c:extLst>
        </c:ser>
        <c:ser>
          <c:idx val="1"/>
          <c:order val="1"/>
          <c:tx>
            <c:v>Threshold Thaw Index - TI</c:v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2"/>
            <c:spPr>
              <a:solidFill>
                <a:srgbClr val="FF0000"/>
              </a:solidFill>
            </c:spPr>
          </c:marker>
          <c:val>
            <c:numRef>
              <c:f>'2018'!$T$2:$T$58</c:f>
              <c:numCache>
                <c:formatCode>General</c:formatCode>
                <c:ptCount val="57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EE-4B37-B917-9256CA007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33480"/>
        <c:axId val="1"/>
      </c:lineChart>
      <c:catAx>
        <c:axId val="109133480"/>
        <c:scaling>
          <c:orientation val="minMax"/>
        </c:scaling>
        <c:delete val="0"/>
        <c:axPos val="b"/>
        <c:numFmt formatCode="d-mmm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4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="1" i="0" u="none" strike="noStrike" baseline="0" dirty="0">
                    <a:solidFill>
                      <a:srgbClr val="FF0000"/>
                    </a:solidFill>
                    <a:latin typeface="Calibri"/>
                  </a:rPr>
                  <a:t>Thaw Index [</a:t>
                </a:r>
                <a:r>
                  <a:rPr lang="en-US" sz="1200" b="1" i="0" u="none" strike="noStrike" baseline="30000" dirty="0" smtClean="0">
                    <a:solidFill>
                      <a:srgbClr val="FF0000"/>
                    </a:solidFill>
                    <a:latin typeface="Calibri"/>
                  </a:rPr>
                  <a:t>o </a:t>
                </a:r>
                <a:r>
                  <a:rPr lang="en-US" sz="1200" b="1" i="0" u="none" strike="noStrike" baseline="0" dirty="0" smtClean="0">
                    <a:solidFill>
                      <a:srgbClr val="FF0000"/>
                    </a:solidFill>
                    <a:latin typeface="Calibri"/>
                  </a:rPr>
                  <a:t>C-days]</a:t>
                </a:r>
                <a:endParaRPr lang="en-US" sz="1200" b="1" i="0" u="none" strike="noStrike" baseline="0" dirty="0">
                  <a:solidFill>
                    <a:srgbClr val="FF0000"/>
                  </a:solidFill>
                  <a:latin typeface="Calibri"/>
                </a:endParaRPr>
              </a:p>
            </c:rich>
          </c:tx>
          <c:layout>
            <c:manualLayout>
              <c:xMode val="edge"/>
              <c:yMode val="edge"/>
              <c:x val="0"/>
              <c:y val="0.3084823033484450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9133480"/>
        <c:crosses val="autoZero"/>
        <c:crossBetween val="midCat"/>
      </c:valAx>
      <c:spPr>
        <a:ln w="12700">
          <a:solidFill>
            <a:srgbClr val="FF0000"/>
          </a:solidFill>
        </a:ln>
      </c:spPr>
    </c:plotArea>
    <c:legend>
      <c:legendPos val="r"/>
      <c:layout>
        <c:manualLayout>
          <c:xMode val="edge"/>
          <c:yMode val="edge"/>
          <c:x val="0.69420361928443153"/>
          <c:y val="1.7551260637874811E-2"/>
          <c:w val="0.28158502555601606"/>
          <c:h val="0.1035323311858745"/>
        </c:manualLayout>
      </c:layout>
      <c:overlay val="0"/>
      <c:spPr>
        <a:ln>
          <a:solidFill>
            <a:srgbClr val="0070C0"/>
          </a:solidFill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 w="25400">
      <a:solidFill>
        <a:srgbClr val="FFC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0.17314</cdr:x>
      <cdr:y>0.5</cdr:y>
    </cdr:from>
    <cdr:to>
      <cdr:x>0.5</cdr:x>
      <cdr:y>0.57448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8942" y="1542472"/>
          <a:ext cx="2489947" cy="229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100" dirty="0"/>
            <a:t>Threshold TI Value [</a:t>
          </a:r>
          <a:r>
            <a:rPr lang="en-CA" sz="1100" dirty="0" smtClean="0"/>
            <a:t>15</a:t>
          </a:r>
          <a:r>
            <a:rPr lang="en-CA" sz="1100" baseline="30000" dirty="0" smtClean="0"/>
            <a:t>o </a:t>
          </a:r>
          <a:r>
            <a:rPr lang="en-CA" sz="1100" dirty="0" smtClean="0"/>
            <a:t>C-days</a:t>
          </a:r>
          <a:r>
            <a:rPr lang="en-CA" sz="1100" dirty="0"/>
            <a:t>]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 algn="l" defTabSz="928827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777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 algn="r" defTabSz="928827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8"/>
            <a:ext cx="3036623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l" defTabSz="928827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777" y="8830658"/>
            <a:ext cx="3036623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 defTabSz="928827">
              <a:defRPr sz="1200"/>
            </a:lvl1pPr>
          </a:lstStyle>
          <a:p>
            <a:pPr>
              <a:defRPr/>
            </a:pPr>
            <a:fld id="{85448B50-10BC-4523-83AC-9B4947D16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 algn="l" defTabSz="928827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777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 algn="r" defTabSz="928827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4561"/>
            <a:ext cx="5139134" cy="418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3036623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l" defTabSz="928827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777" y="8830658"/>
            <a:ext cx="3036623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 defTabSz="928827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8D06E0C1-7309-41C1-9417-648E235D14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C0411D-562C-473B-A213-F7562E9602BD}" type="slidenum">
              <a:rPr lang="en-US" altLang="en-US" sz="1200">
                <a:latin typeface="Times" panose="02020603050405020304" pitchFamily="18" charset="0"/>
              </a:rPr>
              <a:pPr/>
              <a:t>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465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12B9FE-2C1C-400E-A394-D2380297F246}" type="slidenum">
              <a:rPr lang="en-US" altLang="en-US" sz="1200">
                <a:latin typeface="Times" panose="02020603050405020304" pitchFamily="18" charset="0"/>
              </a:rPr>
              <a:pPr/>
              <a:t>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91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12B9FE-2C1C-400E-A394-D2380297F2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02331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12B9FE-2C1C-400E-A394-D2380297F2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528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12B9FE-2C1C-400E-A394-D2380297F2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311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12B9FE-2C1C-400E-A394-D2380297F2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4282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12B9FE-2C1C-400E-A394-D2380297F2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853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6E0C1-7309-41C1-9417-648E235D143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48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tro_english_only.jpg                                         00028727Brenda's HD                    AAADC3F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2743200"/>
            <a:ext cx="4343400" cy="2209800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0" y="5295900"/>
            <a:ext cx="2667000" cy="1333500"/>
          </a:xfrm>
        </p:spPr>
        <p:txBody>
          <a:bodyPr/>
          <a:lstStyle>
            <a:lvl1pPr marL="0" indent="0">
              <a:buFont typeface="Zapf Dingbats" charset="2"/>
              <a:buNone/>
              <a:defRPr sz="2200">
                <a:solidFill>
                  <a:schemeClr val="bg1"/>
                </a:solidFill>
                <a:latin typeface="Humanst521 BdCn BT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838200"/>
            <a:ext cx="17526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1054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7010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752600"/>
            <a:ext cx="3429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34000" y="1752600"/>
            <a:ext cx="3429000" cy="4343400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tro_english_only.jpg                                         00028727Brenda's HD                    AAADC3F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2743200"/>
            <a:ext cx="4343400" cy="2209800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0" y="5295900"/>
            <a:ext cx="2667000" cy="1333500"/>
          </a:xfrm>
        </p:spPr>
        <p:txBody>
          <a:bodyPr/>
          <a:lstStyle>
            <a:lvl1pPr marL="0" indent="0">
              <a:buFont typeface="Zapf Dingbats" charset="2"/>
              <a:buNone/>
              <a:defRPr sz="2200">
                <a:solidFill>
                  <a:schemeClr val="bg1"/>
                </a:solidFill>
                <a:latin typeface="Humanst521 BdCn BT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9947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535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69099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52600"/>
            <a:ext cx="3429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752600"/>
            <a:ext cx="3429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8087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18244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180845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3179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717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9367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4486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838200"/>
            <a:ext cx="17526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1054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5906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7010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752600"/>
            <a:ext cx="3429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34000" y="1752600"/>
            <a:ext cx="3429000" cy="4343400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2839909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52600"/>
            <a:ext cx="3429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752600"/>
            <a:ext cx="3429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7" descr="&#10;inside.jpg                                                     0001B05DHomer                          B510CCB4: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8382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Title</a:t>
            </a:r>
          </a:p>
        </p:txBody>
      </p:sp>
      <p:sp>
        <p:nvSpPr>
          <p:cNvPr id="4100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52600"/>
            <a:ext cx="701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8229600" y="644525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BA2E54AA-38A2-491B-B7AA-84ACB00CF252}" type="slidenum">
              <a:rPr lang="en-US" altLang="en-US" sz="1600">
                <a:solidFill>
                  <a:schemeClr val="bg1"/>
                </a:solidFill>
                <a:latin typeface="Times" pitchFamily="18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en-US" sz="1600">
              <a:solidFill>
                <a:schemeClr val="bg1"/>
              </a:solidFill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45000"/>
        <a:buFont typeface="Zapf Dingbats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45000"/>
        <a:buFont typeface="Zapf Dingbats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45000"/>
        <a:buFont typeface="Zapf Dingbats" charset="2"/>
        <a:buChar char="l"/>
        <a:defRPr sz="2400" b="1">
          <a:solidFill>
            <a:schemeClr val="tx1"/>
          </a:solidFill>
          <a:latin typeface="+mn-lt"/>
        </a:defRPr>
      </a:lvl3pPr>
      <a:lvl4pPr marL="1536700" indent="-2794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Arial" charset="0"/>
        </a:defRPr>
      </a:lvl5pPr>
      <a:lvl6pPr marL="2336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Arial" charset="0"/>
        </a:defRPr>
      </a:lvl6pPr>
      <a:lvl7pPr marL="2794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Arial" charset="0"/>
        </a:defRPr>
      </a:lvl7pPr>
      <a:lvl8pPr marL="3251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Arial" charset="0"/>
        </a:defRPr>
      </a:lvl8pPr>
      <a:lvl9pPr marL="3708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7" descr="&#10;inside.jpg                                                     0001B05DHomer                          B510CCB4: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8382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Title</a:t>
            </a:r>
          </a:p>
        </p:txBody>
      </p:sp>
      <p:sp>
        <p:nvSpPr>
          <p:cNvPr id="4100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52600"/>
            <a:ext cx="701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8229600" y="644525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BA2E54AA-38A2-491B-B7AA-84ACB00CF252}" type="slidenum">
              <a:rPr lang="en-US" altLang="en-US" sz="1600">
                <a:solidFill>
                  <a:schemeClr val="bg1"/>
                </a:solidFill>
                <a:latin typeface="Times" pitchFamily="18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en-US" sz="1600">
              <a:solidFill>
                <a:schemeClr val="bg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5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52A75"/>
          </a:solidFill>
          <a:latin typeface="Humanst521 BdCn BT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45000"/>
        <a:buFont typeface="Zapf Dingbats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45000"/>
        <a:buFont typeface="Zapf Dingbats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45000"/>
        <a:buFont typeface="Zapf Dingbats" charset="2"/>
        <a:buChar char="l"/>
        <a:defRPr sz="2400" b="1">
          <a:solidFill>
            <a:schemeClr val="tx1"/>
          </a:solidFill>
          <a:latin typeface="+mn-lt"/>
        </a:defRPr>
      </a:lvl3pPr>
      <a:lvl4pPr marL="1536700" indent="-2794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Arial" charset="0"/>
        </a:defRPr>
      </a:lvl5pPr>
      <a:lvl6pPr marL="2336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Arial" charset="0"/>
        </a:defRPr>
      </a:lvl6pPr>
      <a:lvl7pPr marL="2794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Arial" charset="0"/>
        </a:defRPr>
      </a:lvl7pPr>
      <a:lvl8pPr marL="3251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Arial" charset="0"/>
        </a:defRPr>
      </a:lvl8pPr>
      <a:lvl9pPr marL="3708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073" y="2313565"/>
            <a:ext cx="7333672" cy="23526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  <a:defRPr/>
            </a:pPr>
            <a:r>
              <a:rPr lang="en-US" altLang="en-US" sz="4000" dirty="0" smtClean="0">
                <a:latin typeface="Tahoma" pitchFamily="34" charset="0"/>
              </a:rPr>
              <a:t>City of Ottawa              Seasonal Load Restrictions (SLR) Program</a:t>
            </a:r>
            <a:endParaRPr lang="en-US" altLang="en-US" sz="2800" dirty="0" smtClean="0">
              <a:latin typeface="Tahom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0988" y="5065713"/>
            <a:ext cx="5053012" cy="1528762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2700" dirty="0" smtClean="0">
                <a:latin typeface="Tahoma" panose="020B0604030504040204" pitchFamily="34" charset="0"/>
              </a:rPr>
              <a:t>Abid Ikram</a:t>
            </a:r>
            <a:r>
              <a:rPr lang="fr-CA" altLang="en-US" sz="1800" dirty="0" smtClean="0">
                <a:latin typeface="Tahoma" panose="020B0604030504040204" pitchFamily="34" charset="0"/>
              </a:rPr>
              <a:t>  </a:t>
            </a:r>
            <a:r>
              <a:rPr lang="fr-CA" altLang="en-US" sz="2000" dirty="0" smtClean="0">
                <a:latin typeface="Tahoma" panose="020B0604030504040204" pitchFamily="34" charset="0"/>
              </a:rPr>
              <a:t>P. Eng.</a:t>
            </a:r>
          </a:p>
          <a:p>
            <a:pPr>
              <a:lnSpc>
                <a:spcPct val="95000"/>
              </a:lnSpc>
            </a:pPr>
            <a:r>
              <a:rPr lang="en-US" altLang="en-US" sz="1800" dirty="0" smtClean="0">
                <a:latin typeface="Tahoma" panose="020B0604030504040204" pitchFamily="34" charset="0"/>
              </a:rPr>
              <a:t>Infrastructure Assessment Engineer</a:t>
            </a:r>
          </a:p>
          <a:p>
            <a:pPr>
              <a:lnSpc>
                <a:spcPct val="95000"/>
              </a:lnSpc>
            </a:pPr>
            <a:r>
              <a:rPr lang="en-US" altLang="en-US" sz="1800" dirty="0" smtClean="0">
                <a:latin typeface="Tahoma" panose="020B0604030504040204" pitchFamily="34" charset="0"/>
              </a:rPr>
              <a:t>Asset Management Branch - Roads</a:t>
            </a:r>
          </a:p>
          <a:p>
            <a:pPr algn="ctr">
              <a:lnSpc>
                <a:spcPct val="95000"/>
              </a:lnSpc>
            </a:pPr>
            <a:endParaRPr lang="en-US" altLang="en-US" sz="1200" dirty="0" smtClean="0">
              <a:latin typeface="Tahoma" panose="020B0604030504040204" pitchFamily="34" charset="0"/>
            </a:endParaRPr>
          </a:p>
          <a:p>
            <a:pPr>
              <a:lnSpc>
                <a:spcPct val="95000"/>
              </a:lnSpc>
            </a:pPr>
            <a:r>
              <a:rPr lang="en-US" altLang="en-US" sz="1800" dirty="0" smtClean="0">
                <a:latin typeface="Tahoma" panose="020B0604030504040204" pitchFamily="34" charset="0"/>
              </a:rPr>
              <a:t>August 17, 2018</a:t>
            </a:r>
          </a:p>
        </p:txBody>
      </p:sp>
    </p:spTree>
    <p:extLst>
      <p:ext uri="{BB962C8B-B14F-4D97-AF65-F5344CB8AC3E}">
        <p14:creationId xmlns:p14="http://schemas.microsoft.com/office/powerpoint/2010/main" val="22612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1169377" y="1313399"/>
            <a:ext cx="6875585" cy="376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Zapf Dingbats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45000"/>
              <a:buFont typeface="Zapf Dingbats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45000"/>
              <a:buFont typeface="Zapf Dingbats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53670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4pPr>
            <a:lvl5pPr marL="187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336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794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25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70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CA" sz="1800" u="sng" kern="0" dirty="0" smtClean="0"/>
              <a:t>External Stakeholders:</a:t>
            </a:r>
          </a:p>
          <a:p>
            <a:pPr marL="0" indent="0">
              <a:buNone/>
            </a:pPr>
            <a:endParaRPr lang="en-CA" sz="800" u="sng" kern="0" dirty="0" smtClean="0"/>
          </a:p>
          <a:p>
            <a:r>
              <a:rPr lang="en-CA" sz="1600" kern="0" dirty="0" smtClean="0"/>
              <a:t>National Capital Heavy Construction Association (NCHCA)</a:t>
            </a:r>
          </a:p>
          <a:p>
            <a:r>
              <a:rPr lang="en-CA" sz="1600" kern="0" dirty="0" smtClean="0"/>
              <a:t>Ottawa Construction Association (OCA)</a:t>
            </a:r>
          </a:p>
          <a:p>
            <a:r>
              <a:rPr lang="en-CA" sz="1600" kern="0" dirty="0" smtClean="0"/>
              <a:t>Greater Ottawa Trucker Association (GOTA)</a:t>
            </a:r>
          </a:p>
          <a:p>
            <a:r>
              <a:rPr lang="en-CA" sz="1600" kern="0" dirty="0" smtClean="0"/>
              <a:t>Canadian Trucking Alliance (CTA)</a:t>
            </a:r>
          </a:p>
          <a:p>
            <a:r>
              <a:rPr lang="en-CA" sz="1600" kern="0" dirty="0" smtClean="0"/>
              <a:t>Quebec Trucking Association</a:t>
            </a:r>
          </a:p>
          <a:p>
            <a:r>
              <a:rPr lang="en-CA" sz="1600" kern="0" dirty="0" smtClean="0"/>
              <a:t>Building Owners and Managers Association of Ottawa (BOMA)</a:t>
            </a:r>
          </a:p>
          <a:p>
            <a:r>
              <a:rPr lang="en-CA" sz="1600" kern="0" dirty="0" smtClean="0"/>
              <a:t>Greater Ottawa Home Builders Association (GOHBA)</a:t>
            </a:r>
          </a:p>
          <a:p>
            <a:endParaRPr lang="en-CA" sz="1600" kern="0" dirty="0" smtClean="0"/>
          </a:p>
          <a:p>
            <a:pPr marL="0" indent="0">
              <a:buNone/>
            </a:pPr>
            <a:r>
              <a:rPr lang="en-CA" sz="1800" u="sng" kern="0" dirty="0" smtClean="0"/>
              <a:t>Internal Stakeholders:</a:t>
            </a:r>
            <a:endParaRPr lang="en-CA" sz="1800" u="sng" kern="0" dirty="0"/>
          </a:p>
          <a:p>
            <a:r>
              <a:rPr lang="en-CA" sz="1600" kern="0" dirty="0" smtClean="0"/>
              <a:t>All Directors, Program Managers, Area Managers and other City Staff</a:t>
            </a:r>
          </a:p>
          <a:p>
            <a:r>
              <a:rPr lang="en-CA" sz="1600" kern="0" dirty="0" smtClean="0"/>
              <a:t>Ottawa Police Service</a:t>
            </a:r>
          </a:p>
          <a:p>
            <a:pPr marL="0" indent="0">
              <a:buNone/>
            </a:pPr>
            <a:endParaRPr lang="en-CA" sz="2000" kern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8831" y="163026"/>
            <a:ext cx="7010400" cy="798680"/>
          </a:xfrm>
        </p:spPr>
        <p:txBody>
          <a:bodyPr/>
          <a:lstStyle/>
          <a:p>
            <a:pPr algn="ctr">
              <a:defRPr/>
            </a:pPr>
            <a:r>
              <a:rPr lang="en-CA" sz="2400" dirty="0" smtClean="0"/>
              <a:t>Who to Notify 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31592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1037493" y="1207890"/>
            <a:ext cx="6896543" cy="348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Zapf Dingbats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45000"/>
              <a:buFont typeface="Zapf Dingbats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45000"/>
              <a:buFont typeface="Zapf Dingbats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53670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4pPr>
            <a:lvl5pPr marL="187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336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794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25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70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CA" sz="1800" u="sng" kern="0" dirty="0" smtClean="0"/>
              <a:t>Before Implementation Date Prediction:</a:t>
            </a:r>
          </a:p>
          <a:p>
            <a:pPr marL="0" indent="0">
              <a:buNone/>
            </a:pPr>
            <a:endParaRPr lang="en-CA" sz="800" u="sng" kern="0" dirty="0" smtClean="0"/>
          </a:p>
          <a:p>
            <a:r>
              <a:rPr lang="en-CA" sz="1600" kern="0" dirty="0" smtClean="0"/>
              <a:t>Annual memo sent to the external stakeholders – January/February</a:t>
            </a:r>
          </a:p>
          <a:p>
            <a:r>
              <a:rPr lang="en-CA" sz="1600" kern="0" dirty="0" smtClean="0"/>
              <a:t>Meet with OPS for better enforcement</a:t>
            </a:r>
          </a:p>
          <a:p>
            <a:pPr marL="0" indent="0">
              <a:buNone/>
            </a:pPr>
            <a:endParaRPr lang="en-CA" sz="800" kern="0" dirty="0" smtClean="0"/>
          </a:p>
          <a:p>
            <a:pPr marL="0" indent="0">
              <a:buNone/>
            </a:pPr>
            <a:endParaRPr lang="en-CA" sz="800" kern="0" dirty="0"/>
          </a:p>
          <a:p>
            <a:pPr marL="0" indent="0">
              <a:buNone/>
            </a:pPr>
            <a:endParaRPr lang="en-CA" sz="800" kern="0" dirty="0" smtClean="0"/>
          </a:p>
          <a:p>
            <a:pPr marL="0" indent="0">
              <a:buNone/>
            </a:pPr>
            <a:r>
              <a:rPr lang="en-CA" sz="1800" u="sng" kern="0" dirty="0" smtClean="0"/>
              <a:t>When Implementation and Removal Dates are Predicted:</a:t>
            </a:r>
          </a:p>
          <a:p>
            <a:pPr marL="0" indent="0">
              <a:buNone/>
            </a:pPr>
            <a:endParaRPr lang="en-CA" sz="800" u="sng" kern="0" dirty="0" smtClean="0"/>
          </a:p>
          <a:p>
            <a:r>
              <a:rPr lang="en-CA" sz="1600" kern="0" dirty="0" smtClean="0"/>
              <a:t>Public Service Announcement (PSA) posted on City’s website</a:t>
            </a:r>
          </a:p>
          <a:p>
            <a:r>
              <a:rPr lang="en-CA" sz="1600" kern="0" dirty="0" smtClean="0"/>
              <a:t>PSA is issued directly to all Ottawa media outlets </a:t>
            </a:r>
          </a:p>
          <a:p>
            <a:r>
              <a:rPr lang="en-CA" sz="1600" kern="0" dirty="0" smtClean="0"/>
              <a:t>Notification is published on the City’s social media channels – Twitter and Facebook</a:t>
            </a:r>
          </a:p>
          <a:p>
            <a:r>
              <a:rPr lang="en-CA" sz="1600" kern="0" dirty="0" smtClean="0"/>
              <a:t>E-mail Notification</a:t>
            </a:r>
          </a:p>
          <a:p>
            <a:r>
              <a:rPr lang="en-CA" sz="1600" kern="0" dirty="0" smtClean="0"/>
              <a:t>SLR information is updated on City’s website</a:t>
            </a:r>
            <a:endParaRPr lang="en-CA" sz="1600" kern="0" dirty="0"/>
          </a:p>
          <a:p>
            <a:endParaRPr lang="en-CA" sz="1600" kern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8831" y="163025"/>
            <a:ext cx="7010400" cy="966787"/>
          </a:xfrm>
        </p:spPr>
        <p:txBody>
          <a:bodyPr/>
          <a:lstStyle/>
          <a:p>
            <a:pPr algn="ctr">
              <a:defRPr/>
            </a:pPr>
            <a:r>
              <a:rPr lang="en-CA" sz="2400" dirty="0" smtClean="0"/>
              <a:t>How to Notify – Communication 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74676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6218" y="2640900"/>
            <a:ext cx="6531568" cy="674077"/>
          </a:xfrm>
        </p:spPr>
        <p:txBody>
          <a:bodyPr/>
          <a:lstStyle/>
          <a:p>
            <a:pPr algn="ctr"/>
            <a:r>
              <a:rPr lang="en-CA" sz="3200" dirty="0" smtClean="0"/>
              <a:t>Questions??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9086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2364"/>
            <a:ext cx="8547100" cy="914400"/>
          </a:xfrm>
        </p:spPr>
        <p:txBody>
          <a:bodyPr/>
          <a:lstStyle/>
          <a:p>
            <a:pPr algn="ctr">
              <a:defRPr/>
            </a:pPr>
            <a:r>
              <a:rPr lang="en-CA" sz="2400" dirty="0"/>
              <a:t>Why </a:t>
            </a:r>
            <a:r>
              <a:rPr lang="en-CA" sz="2400" dirty="0" smtClean="0"/>
              <a:t>Impose </a:t>
            </a:r>
            <a:r>
              <a:rPr lang="en-CA" sz="2400" dirty="0"/>
              <a:t>SLR?</a:t>
            </a:r>
            <a:endParaRPr lang="en-US" sz="2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92175"/>
            <a:ext cx="7402286" cy="4797425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/>
              <a:t>Pavements that are subject to </a:t>
            </a:r>
            <a:r>
              <a:rPr lang="en-CA" sz="1800" dirty="0">
                <a:solidFill>
                  <a:srgbClr val="FF0000"/>
                </a:solidFill>
              </a:rPr>
              <a:t>Freezing</a:t>
            </a:r>
            <a:r>
              <a:rPr lang="en-CA" sz="1800" dirty="0"/>
              <a:t> can be susceptible to </a:t>
            </a:r>
            <a:r>
              <a:rPr lang="en-CA" sz="1800" dirty="0">
                <a:solidFill>
                  <a:srgbClr val="FF0000"/>
                </a:solidFill>
              </a:rPr>
              <a:t>Thaw </a:t>
            </a:r>
            <a:r>
              <a:rPr lang="en-CA" sz="1800" dirty="0" smtClean="0">
                <a:solidFill>
                  <a:srgbClr val="FF0000"/>
                </a:solidFill>
              </a:rPr>
              <a:t>Weakening</a:t>
            </a:r>
            <a:endParaRPr lang="en-CA" sz="800" dirty="0"/>
          </a:p>
          <a:p>
            <a:pPr marL="0" indent="0">
              <a:buNone/>
            </a:pPr>
            <a:endParaRPr lang="en-CA" sz="800" dirty="0"/>
          </a:p>
          <a:p>
            <a:pPr marL="0" indent="0">
              <a:buNone/>
            </a:pPr>
            <a:endParaRPr lang="en-CA" sz="1800" u="sng" dirty="0" smtClean="0"/>
          </a:p>
          <a:p>
            <a:pPr marL="0" indent="0">
              <a:buNone/>
            </a:pPr>
            <a:r>
              <a:rPr lang="en-CA" sz="1800" u="sng" dirty="0" smtClean="0"/>
              <a:t>Options </a:t>
            </a:r>
            <a:r>
              <a:rPr lang="en-CA" sz="1800" u="sng" dirty="0"/>
              <a:t>to </a:t>
            </a:r>
            <a:r>
              <a:rPr lang="en-CA" sz="1800" u="sng" dirty="0" smtClean="0"/>
              <a:t>reduce rapid </a:t>
            </a:r>
            <a:r>
              <a:rPr lang="en-CA" sz="1800" u="sng" dirty="0"/>
              <a:t>deterioration:</a:t>
            </a:r>
            <a:r>
              <a:rPr lang="en-CA" sz="1800" dirty="0"/>
              <a:t> </a:t>
            </a:r>
          </a:p>
          <a:p>
            <a:r>
              <a:rPr lang="en-CA" sz="1600" dirty="0"/>
              <a:t>Design/construct pavements to prevent thaw weakening – </a:t>
            </a:r>
            <a:endParaRPr lang="en-CA" sz="1600" dirty="0" smtClean="0"/>
          </a:p>
          <a:p>
            <a:pPr marL="457200" lvl="1" indent="0">
              <a:buNone/>
            </a:pPr>
            <a:r>
              <a:rPr lang="en-CA" sz="1600" dirty="0" smtClean="0">
                <a:solidFill>
                  <a:srgbClr val="FF0000"/>
                </a:solidFill>
              </a:rPr>
              <a:t>Frost </a:t>
            </a:r>
            <a:r>
              <a:rPr lang="en-CA" sz="1600" dirty="0">
                <a:solidFill>
                  <a:srgbClr val="FF0000"/>
                </a:solidFill>
              </a:rPr>
              <a:t>Line </a:t>
            </a:r>
            <a:r>
              <a:rPr lang="en-CA" sz="1600" dirty="0" smtClean="0">
                <a:solidFill>
                  <a:srgbClr val="FF0000"/>
                </a:solidFill>
              </a:rPr>
              <a:t>is 1.8 </a:t>
            </a:r>
            <a:r>
              <a:rPr lang="en-CA" sz="1600" dirty="0">
                <a:solidFill>
                  <a:srgbClr val="FF0000"/>
                </a:solidFill>
              </a:rPr>
              <a:t>m</a:t>
            </a:r>
            <a:r>
              <a:rPr lang="en-CA" sz="1600" dirty="0"/>
              <a:t> deep in Ottawa – </a:t>
            </a:r>
            <a:r>
              <a:rPr lang="en-CA" sz="1600" dirty="0">
                <a:solidFill>
                  <a:srgbClr val="FF0000"/>
                </a:solidFill>
              </a:rPr>
              <a:t>Very </a:t>
            </a:r>
            <a:r>
              <a:rPr lang="en-CA" sz="1600" dirty="0" smtClean="0">
                <a:solidFill>
                  <a:srgbClr val="FF0000"/>
                </a:solidFill>
              </a:rPr>
              <a:t>expensive </a:t>
            </a:r>
            <a:r>
              <a:rPr lang="en-CA" sz="1600" dirty="0">
                <a:solidFill>
                  <a:srgbClr val="FF0000"/>
                </a:solidFill>
              </a:rPr>
              <a:t>o</a:t>
            </a:r>
            <a:r>
              <a:rPr lang="en-CA" sz="1600" dirty="0" smtClean="0">
                <a:solidFill>
                  <a:srgbClr val="FF0000"/>
                </a:solidFill>
              </a:rPr>
              <a:t>ption</a:t>
            </a:r>
            <a:endParaRPr lang="en-CA" sz="1600" dirty="0">
              <a:solidFill>
                <a:srgbClr val="FF0000"/>
              </a:solidFill>
            </a:endParaRPr>
          </a:p>
          <a:p>
            <a:r>
              <a:rPr lang="en-CA" sz="1600" dirty="0"/>
              <a:t>Apply load restrictions – </a:t>
            </a:r>
            <a:r>
              <a:rPr lang="en-CA" sz="1600" dirty="0" smtClean="0">
                <a:solidFill>
                  <a:srgbClr val="FF0000"/>
                </a:solidFill>
              </a:rPr>
              <a:t>Less costly</a:t>
            </a:r>
            <a:r>
              <a:rPr lang="en-CA" sz="1600" dirty="0" smtClean="0"/>
              <a:t>, especially if industry can plan around SLR</a:t>
            </a:r>
            <a:endParaRPr lang="en-CA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800" dirty="0"/>
          </a:p>
          <a:p>
            <a:pPr marL="0" indent="0">
              <a:buNone/>
            </a:pPr>
            <a:endParaRPr lang="en-CA" sz="1800" dirty="0" smtClean="0"/>
          </a:p>
          <a:p>
            <a:pPr marL="0" indent="0">
              <a:buNone/>
            </a:pPr>
            <a:r>
              <a:rPr lang="en-CA" sz="1800" dirty="0" smtClean="0"/>
              <a:t>A recent US study showed that load reductions during the spring thaw period increased pavement life:</a:t>
            </a:r>
            <a:endParaRPr lang="en-CA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71" y="4254605"/>
            <a:ext cx="2947907" cy="1527358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19844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2364"/>
            <a:ext cx="8547100" cy="914400"/>
          </a:xfrm>
        </p:spPr>
        <p:txBody>
          <a:bodyPr/>
          <a:lstStyle/>
          <a:p>
            <a:pPr algn="ctr">
              <a:defRPr/>
            </a:pPr>
            <a:r>
              <a:rPr lang="en-CA" sz="2400" dirty="0"/>
              <a:t>What is Spring Thawing ?</a:t>
            </a:r>
            <a:endParaRPr lang="en-US" sz="2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9971" y="892175"/>
            <a:ext cx="7380515" cy="4797425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/>
              <a:t>Thawing begins from top - melting ice at the surface creates poor drainage conditions and the underlying frozen subgrade traps the </a:t>
            </a:r>
            <a:r>
              <a:rPr lang="en-CA" sz="1800" dirty="0" smtClean="0"/>
              <a:t>water </a:t>
            </a:r>
            <a:r>
              <a:rPr lang="en-CA" sz="1800" dirty="0"/>
              <a:t>released</a:t>
            </a:r>
          </a:p>
          <a:p>
            <a:pPr marL="0" indent="0">
              <a:buNone/>
            </a:pPr>
            <a:endParaRPr lang="en-CA" sz="1050" dirty="0"/>
          </a:p>
          <a:p>
            <a:pPr marL="0" indent="0">
              <a:buNone/>
            </a:pPr>
            <a:r>
              <a:rPr lang="en-CA" sz="1800" dirty="0"/>
              <a:t>Poor drainage from side ditches, snow piles and the presence of ground water weakens the subgrade and the </a:t>
            </a:r>
            <a:r>
              <a:rPr lang="en-CA" sz="1800" dirty="0">
                <a:solidFill>
                  <a:srgbClr val="FF0000"/>
                </a:solidFill>
              </a:rPr>
              <a:t>bearing capacity</a:t>
            </a:r>
            <a:r>
              <a:rPr lang="en-CA" sz="1800" dirty="0"/>
              <a:t> may reduce by up to </a:t>
            </a:r>
            <a:r>
              <a:rPr lang="en-CA" sz="1800" dirty="0">
                <a:solidFill>
                  <a:srgbClr val="FF0000"/>
                </a:solidFill>
              </a:rPr>
              <a:t>70%</a:t>
            </a:r>
          </a:p>
          <a:p>
            <a:pPr marL="0" indent="0">
              <a:buNone/>
            </a:pPr>
            <a:endParaRPr lang="en-CA" sz="1050" dirty="0"/>
          </a:p>
          <a:p>
            <a:pPr marL="0" indent="0">
              <a:buNone/>
            </a:pPr>
            <a:r>
              <a:rPr lang="en-CA" sz="1800" dirty="0">
                <a:solidFill>
                  <a:srgbClr val="FF0000"/>
                </a:solidFill>
              </a:rPr>
              <a:t>No </a:t>
            </a:r>
            <a:r>
              <a:rPr lang="en-CA" sz="1800" dirty="0" smtClean="0">
                <a:solidFill>
                  <a:srgbClr val="FF0000"/>
                </a:solidFill>
              </a:rPr>
              <a:t>load restrictions </a:t>
            </a:r>
            <a:r>
              <a:rPr lang="en-CA" sz="1800" dirty="0">
                <a:solidFill>
                  <a:srgbClr val="FF0000"/>
                </a:solidFill>
              </a:rPr>
              <a:t>are required at a cold but dry locations</a:t>
            </a:r>
            <a:endParaRPr lang="en-CA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1800" dirty="0">
                <a:solidFill>
                  <a:srgbClr val="FF0000"/>
                </a:solidFill>
              </a:rPr>
              <a:t>	</a:t>
            </a:r>
            <a:r>
              <a:rPr lang="en-CA" sz="1800" dirty="0" smtClean="0">
                <a:solidFill>
                  <a:srgbClr val="FF0000"/>
                </a:solidFill>
              </a:rPr>
              <a:t>			</a:t>
            </a:r>
            <a:r>
              <a:rPr lang="en-CA" sz="1000" dirty="0"/>
              <a:t>1. Ministry of Transportation Quebec website</a:t>
            </a:r>
            <a:endParaRPr lang="en-US" sz="1000" dirty="0"/>
          </a:p>
          <a:p>
            <a:pPr marL="0" indent="0">
              <a:buNone/>
            </a:pPr>
            <a:endParaRPr lang="en-CA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225" y="3266303"/>
            <a:ext cx="5045199" cy="32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11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2364"/>
            <a:ext cx="8547100" cy="914400"/>
          </a:xfrm>
        </p:spPr>
        <p:txBody>
          <a:bodyPr/>
          <a:lstStyle/>
          <a:p>
            <a:pPr algn="ctr">
              <a:defRPr/>
            </a:pPr>
            <a:r>
              <a:rPr lang="en-CA" sz="2400" dirty="0" smtClean="0"/>
              <a:t>Which Roads to Restrict?</a:t>
            </a:r>
            <a:endParaRPr lang="en-US" sz="2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145310"/>
            <a:ext cx="7924800" cy="4627418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 smtClean="0"/>
              <a:t>Truck routes designation is decided by Traffic Services Group</a:t>
            </a:r>
          </a:p>
          <a:p>
            <a:pPr marL="0" indent="0">
              <a:buNone/>
            </a:pPr>
            <a:endParaRPr lang="en-CA" sz="800" dirty="0" smtClean="0"/>
          </a:p>
          <a:p>
            <a:pPr marL="0" indent="0">
              <a:buNone/>
            </a:pPr>
            <a:r>
              <a:rPr lang="en-CA" sz="1800" dirty="0" smtClean="0"/>
              <a:t>Asset Management Branch - Roads group provide feedback on pavement strength</a:t>
            </a:r>
          </a:p>
          <a:p>
            <a:pPr marL="0" indent="0">
              <a:buNone/>
            </a:pPr>
            <a:endParaRPr lang="en-CA" sz="800" dirty="0" smtClean="0"/>
          </a:p>
          <a:p>
            <a:pPr marL="0" indent="0">
              <a:buNone/>
            </a:pPr>
            <a:r>
              <a:rPr lang="en-CA" sz="1800" dirty="0" smtClean="0"/>
              <a:t>Annually meet in January/February to discuss any updates to the truck route maps</a:t>
            </a:r>
          </a:p>
          <a:p>
            <a:pPr marL="0" indent="0">
              <a:buNone/>
            </a:pPr>
            <a:endParaRPr lang="en-CA" sz="800" dirty="0" smtClean="0"/>
          </a:p>
          <a:p>
            <a:pPr marL="0" indent="0">
              <a:buNone/>
            </a:pPr>
            <a:r>
              <a:rPr lang="en-CA" sz="1800" dirty="0" smtClean="0"/>
              <a:t>New maps available in </a:t>
            </a:r>
            <a:r>
              <a:rPr lang="en-CA" sz="1800" dirty="0" smtClean="0">
                <a:solidFill>
                  <a:srgbClr val="FF0000"/>
                </a:solidFill>
              </a:rPr>
              <a:t>1</a:t>
            </a:r>
            <a:r>
              <a:rPr lang="en-CA" sz="1800" baseline="30000" dirty="0" smtClean="0">
                <a:solidFill>
                  <a:srgbClr val="FF0000"/>
                </a:solidFill>
              </a:rPr>
              <a:t>st</a:t>
            </a:r>
            <a:r>
              <a:rPr lang="en-CA" sz="1800" dirty="0" smtClean="0">
                <a:solidFill>
                  <a:srgbClr val="FF0000"/>
                </a:solidFill>
              </a:rPr>
              <a:t> week of March</a:t>
            </a:r>
            <a:r>
              <a:rPr lang="en-CA" sz="1800" dirty="0" smtClean="0"/>
              <a:t> </a:t>
            </a:r>
          </a:p>
          <a:p>
            <a:pPr marL="0" indent="0">
              <a:buNone/>
            </a:pPr>
            <a:endParaRPr lang="en-CA" sz="1800" dirty="0" smtClean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 smtClean="0"/>
              <a:t>City of Ottawa uses the following data for pavement strength evaluation:</a:t>
            </a:r>
            <a:endParaRPr lang="en-CA" sz="1800" dirty="0"/>
          </a:p>
          <a:p>
            <a:pPr marL="0" indent="0">
              <a:buNone/>
            </a:pPr>
            <a:endParaRPr lang="en-CA" sz="800" dirty="0" smtClean="0"/>
          </a:p>
          <a:p>
            <a:r>
              <a:rPr lang="en-CA" sz="1600" dirty="0" smtClean="0"/>
              <a:t>Comparison of summer and spring deflections – </a:t>
            </a:r>
            <a:r>
              <a:rPr lang="en-CA" sz="1600" dirty="0" smtClean="0">
                <a:solidFill>
                  <a:srgbClr val="FF0000"/>
                </a:solidFill>
              </a:rPr>
              <a:t>FWD</a:t>
            </a:r>
          </a:p>
          <a:p>
            <a:r>
              <a:rPr lang="en-CA" sz="1600" dirty="0" smtClean="0"/>
              <a:t>Pavement structural thickness – </a:t>
            </a:r>
            <a:r>
              <a:rPr lang="en-CA" sz="1600" dirty="0" smtClean="0">
                <a:solidFill>
                  <a:srgbClr val="FF0000"/>
                </a:solidFill>
              </a:rPr>
              <a:t>Borehole Data </a:t>
            </a:r>
          </a:p>
          <a:p>
            <a:r>
              <a:rPr lang="en-CA" sz="1600" dirty="0" smtClean="0"/>
              <a:t>Subgrade type – </a:t>
            </a:r>
            <a:r>
              <a:rPr lang="en-CA" sz="1600" dirty="0" smtClean="0">
                <a:solidFill>
                  <a:srgbClr val="FF0000"/>
                </a:solidFill>
              </a:rPr>
              <a:t>Borehole Data</a:t>
            </a:r>
          </a:p>
          <a:p>
            <a:pPr marL="0" indent="0">
              <a:buNone/>
            </a:pPr>
            <a:endParaRPr lang="en-CA" sz="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394219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2364"/>
            <a:ext cx="8547100" cy="914400"/>
          </a:xfrm>
        </p:spPr>
        <p:txBody>
          <a:bodyPr/>
          <a:lstStyle/>
          <a:p>
            <a:pPr algn="ctr">
              <a:defRPr/>
            </a:pPr>
            <a:r>
              <a:rPr lang="en-CA" sz="2400" dirty="0"/>
              <a:t>When to Implement SLR ?</a:t>
            </a:r>
            <a:endParaRPr lang="en-US" sz="2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3257" y="892175"/>
            <a:ext cx="6999514" cy="5277715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 smtClean="0"/>
              <a:t>It is difficult </a:t>
            </a:r>
            <a:r>
              <a:rPr lang="en-CA" sz="1800" dirty="0"/>
              <a:t>to determine </a:t>
            </a:r>
            <a:r>
              <a:rPr lang="en-CA" sz="1800" dirty="0" smtClean="0"/>
              <a:t>the exact </a:t>
            </a:r>
            <a:r>
              <a:rPr lang="en-CA" sz="1800" dirty="0"/>
              <a:t>date and </a:t>
            </a:r>
            <a:r>
              <a:rPr lang="en-CA" sz="1800" dirty="0" smtClean="0"/>
              <a:t>duration:</a:t>
            </a:r>
          </a:p>
          <a:p>
            <a:r>
              <a:rPr lang="en-CA" sz="1800" dirty="0" smtClean="0">
                <a:solidFill>
                  <a:srgbClr val="FF0000"/>
                </a:solidFill>
              </a:rPr>
              <a:t>Delay/shorter </a:t>
            </a:r>
            <a:r>
              <a:rPr lang="en-CA" sz="1800" dirty="0">
                <a:solidFill>
                  <a:srgbClr val="FF0000"/>
                </a:solidFill>
              </a:rPr>
              <a:t>duration</a:t>
            </a:r>
            <a:r>
              <a:rPr lang="en-CA" sz="1800" dirty="0"/>
              <a:t> </a:t>
            </a:r>
            <a:r>
              <a:rPr lang="en-CA" sz="1800" dirty="0" smtClean="0"/>
              <a:t>=&gt; </a:t>
            </a:r>
            <a:r>
              <a:rPr lang="en-CA" sz="1800" dirty="0" smtClean="0">
                <a:solidFill>
                  <a:srgbClr val="FF0000"/>
                </a:solidFill>
              </a:rPr>
              <a:t>Pavement Deterioration</a:t>
            </a:r>
            <a:endParaRPr lang="en-CA" sz="1800" dirty="0" smtClean="0"/>
          </a:p>
          <a:p>
            <a:r>
              <a:rPr lang="en-CA" sz="1800" dirty="0" smtClean="0">
                <a:solidFill>
                  <a:srgbClr val="FF0000"/>
                </a:solidFill>
              </a:rPr>
              <a:t>Premature/longer </a:t>
            </a:r>
            <a:r>
              <a:rPr lang="en-CA" sz="1800" dirty="0">
                <a:solidFill>
                  <a:srgbClr val="FF0000"/>
                </a:solidFill>
              </a:rPr>
              <a:t>duration</a:t>
            </a:r>
            <a:r>
              <a:rPr lang="en-CA" sz="1800" dirty="0"/>
              <a:t> </a:t>
            </a:r>
            <a:r>
              <a:rPr lang="en-CA" sz="1800" dirty="0" smtClean="0"/>
              <a:t>=&gt; </a:t>
            </a:r>
            <a:r>
              <a:rPr lang="en-CA" sz="1800" dirty="0" smtClean="0">
                <a:solidFill>
                  <a:srgbClr val="FF0000"/>
                </a:solidFill>
              </a:rPr>
              <a:t>Economic Hardship</a:t>
            </a:r>
            <a:endParaRPr lang="en-CA" sz="1800" dirty="0"/>
          </a:p>
          <a:p>
            <a:pPr marL="0" indent="0">
              <a:buNone/>
            </a:pPr>
            <a:endParaRPr lang="en-CA" sz="800" dirty="0"/>
          </a:p>
          <a:p>
            <a:pPr marL="0" indent="0">
              <a:buNone/>
            </a:pPr>
            <a:r>
              <a:rPr lang="en-CA" sz="1800" u="sng" dirty="0"/>
              <a:t>Methods g</a:t>
            </a:r>
            <a:r>
              <a:rPr lang="en-CA" sz="1800" u="sng" dirty="0" smtClean="0"/>
              <a:t>enerally </a:t>
            </a:r>
            <a:r>
              <a:rPr lang="en-CA" sz="1800" u="sng" dirty="0"/>
              <a:t>u</a:t>
            </a:r>
            <a:r>
              <a:rPr lang="en-CA" sz="1800" u="sng" dirty="0" smtClean="0"/>
              <a:t>sed across jurisdictions:</a:t>
            </a:r>
            <a:endParaRPr lang="en-CA" sz="1800" u="sng" dirty="0"/>
          </a:p>
          <a:p>
            <a:pPr marL="0" indent="0">
              <a:buNone/>
            </a:pPr>
            <a:endParaRPr lang="en-CA" sz="800" u="sng" dirty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CA" sz="1200" dirty="0" smtClean="0"/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CA" sz="1200" dirty="0"/>
          </a:p>
          <a:p>
            <a:pPr marL="0" indent="0">
              <a:buNone/>
            </a:pPr>
            <a:endParaRPr lang="en-CA" sz="800" dirty="0"/>
          </a:p>
          <a:p>
            <a:pPr marL="0" indent="0">
              <a:buNone/>
            </a:pPr>
            <a:endParaRPr lang="en-CA" sz="1800" u="sng" dirty="0"/>
          </a:p>
          <a:p>
            <a:pPr marL="0" indent="0">
              <a:buNone/>
            </a:pPr>
            <a:endParaRPr lang="en-CA" sz="800" u="sng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900" u="sng" dirty="0"/>
          </a:p>
          <a:p>
            <a:pPr marL="0" indent="0">
              <a:buNone/>
            </a:pPr>
            <a:endParaRPr lang="en-CA"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65596"/>
              </p:ext>
            </p:extLst>
          </p:nvPr>
        </p:nvGraphicFramePr>
        <p:xfrm>
          <a:off x="1143000" y="2394403"/>
          <a:ext cx="6760028" cy="275671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80014">
                  <a:extLst>
                    <a:ext uri="{9D8B030D-6E8A-4147-A177-3AD203B41FA5}">
                      <a16:colId xmlns:a16="http://schemas.microsoft.com/office/drawing/2014/main" val="2693071165"/>
                    </a:ext>
                  </a:extLst>
                </a:gridCol>
                <a:gridCol w="3380014">
                  <a:extLst>
                    <a:ext uri="{9D8B030D-6E8A-4147-A177-3AD203B41FA5}">
                      <a16:colId xmlns:a16="http://schemas.microsoft.com/office/drawing/2014/main" val="3767839183"/>
                    </a:ext>
                  </a:extLst>
                </a:gridCol>
              </a:tblGrid>
              <a:tr h="588863">
                <a:tc>
                  <a:txBody>
                    <a:bodyPr/>
                    <a:lstStyle/>
                    <a:p>
                      <a:r>
                        <a:rPr lang="en-CA" dirty="0" smtClean="0"/>
                        <a:t>Deflection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dirty="0" smtClean="0">
                          <a:solidFill>
                            <a:srgbClr val="FF0000"/>
                          </a:solidFill>
                        </a:rPr>
                        <a:t>time consuming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dirty="0" smtClean="0">
                          <a:solidFill>
                            <a:srgbClr val="FF0000"/>
                          </a:solidFill>
                        </a:rPr>
                        <a:t>expensive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dirty="0" smtClean="0">
                          <a:solidFill>
                            <a:srgbClr val="FF0000"/>
                          </a:solidFill>
                        </a:rPr>
                        <a:t>rate of change not predictable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644363"/>
                  </a:ext>
                </a:extLst>
              </a:tr>
              <a:tr h="470717">
                <a:tc>
                  <a:txBody>
                    <a:bodyPr/>
                    <a:lstStyle/>
                    <a:p>
                      <a:r>
                        <a:rPr lang="en-CA" sz="1800" b="1" dirty="0" smtClean="0"/>
                        <a:t>Historical weather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0936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rgbClr val="FF0000"/>
                          </a:solidFill>
                        </a:rPr>
                        <a:t>fixed dates/duration may be misleading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651520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Frost tube observations 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dirty="0" smtClean="0">
                          <a:solidFill>
                            <a:srgbClr val="FF0000"/>
                          </a:solidFill>
                        </a:rPr>
                        <a:t>accurate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dirty="0" smtClean="0">
                          <a:solidFill>
                            <a:srgbClr val="FF0000"/>
                          </a:solidFill>
                        </a:rPr>
                        <a:t>difficult to provide advance notice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5583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Freeze and thaw indexes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Thermal analysis of weather forecast data from Environment Canada and Weather Network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dirty="0" smtClean="0">
                          <a:solidFill>
                            <a:srgbClr val="FF0000"/>
                          </a:solidFill>
                        </a:rPr>
                        <a:t>convenient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dirty="0" smtClean="0">
                          <a:solidFill>
                            <a:srgbClr val="FF0000"/>
                          </a:solidFill>
                        </a:rPr>
                        <a:t>staff time only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1" dirty="0" smtClean="0">
                          <a:solidFill>
                            <a:srgbClr val="FF0000"/>
                          </a:solidFill>
                        </a:rPr>
                        <a:t>1-2 week advance notice</a:t>
                      </a:r>
                      <a:endParaRPr lang="en-CA" sz="1200" b="1" dirty="0" smtClean="0"/>
                    </a:p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269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2364"/>
            <a:ext cx="8547100" cy="914400"/>
          </a:xfrm>
        </p:spPr>
        <p:txBody>
          <a:bodyPr/>
          <a:lstStyle/>
          <a:p>
            <a:pPr algn="ctr">
              <a:defRPr/>
            </a:pPr>
            <a:r>
              <a:rPr lang="en-CA" sz="2400" dirty="0"/>
              <a:t>When to Implement SLR </a:t>
            </a:r>
            <a:r>
              <a:rPr lang="en-CA" sz="2400" dirty="0" smtClean="0"/>
              <a:t>? Cont. ....</a:t>
            </a:r>
            <a:endParaRPr lang="en-US" sz="2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5257" y="4645891"/>
            <a:ext cx="5405870" cy="1481416"/>
          </a:xfrm>
        </p:spPr>
        <p:txBody>
          <a:bodyPr/>
          <a:lstStyle/>
          <a:p>
            <a:pPr marL="0" indent="0">
              <a:buNone/>
            </a:pPr>
            <a:r>
              <a:rPr lang="en-CA" sz="2000" u="sng" dirty="0" smtClean="0"/>
              <a:t>Actual </a:t>
            </a:r>
            <a:r>
              <a:rPr lang="en-CA" sz="2000" u="sng" dirty="0"/>
              <a:t>Implementation Dates:</a:t>
            </a:r>
          </a:p>
          <a:p>
            <a:r>
              <a:rPr lang="en-CA" sz="1600" dirty="0"/>
              <a:t>City of Ottawa = March 05, 2018</a:t>
            </a:r>
          </a:p>
          <a:p>
            <a:r>
              <a:rPr lang="en-CA" sz="1600" dirty="0"/>
              <a:t>Town of Renfrew = March 05, 2018</a:t>
            </a:r>
          </a:p>
          <a:p>
            <a:r>
              <a:rPr lang="en-CA" sz="1600" dirty="0"/>
              <a:t>MTO (Schedule 2) = March 01, 2018</a:t>
            </a:r>
          </a:p>
          <a:p>
            <a:r>
              <a:rPr lang="en-CA" sz="1600" dirty="0"/>
              <a:t>MTQ (Zone 1) = March 05, 2018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923439"/>
              </p:ext>
            </p:extLst>
          </p:nvPr>
        </p:nvGraphicFramePr>
        <p:xfrm>
          <a:off x="593348" y="1006764"/>
          <a:ext cx="7617779" cy="30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3348" y="4225637"/>
            <a:ext cx="7996470" cy="35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Zapf Dingbats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45000"/>
              <a:buFont typeface="Zapf Dingbats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45000"/>
              <a:buFont typeface="Zapf Dingbats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53670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4pPr>
            <a:lvl5pPr marL="187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336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794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25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70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Zapf Dingbats" charset="2"/>
              <a:buNone/>
            </a:pPr>
            <a:r>
              <a:rPr lang="en-CA" sz="1800" kern="0" dirty="0" smtClean="0"/>
              <a:t>Implementation Date by </a:t>
            </a:r>
            <a:r>
              <a:rPr lang="en-CA" sz="1800" kern="0" dirty="0" smtClean="0">
                <a:solidFill>
                  <a:srgbClr val="FF0000"/>
                </a:solidFill>
              </a:rPr>
              <a:t>14-day</a:t>
            </a:r>
            <a:r>
              <a:rPr lang="en-CA" sz="1800" kern="0" dirty="0" smtClean="0"/>
              <a:t> forecast data = </a:t>
            </a:r>
            <a:r>
              <a:rPr lang="en-CA" sz="1800" kern="0" dirty="0" smtClean="0">
                <a:solidFill>
                  <a:srgbClr val="FF0000"/>
                </a:solidFill>
              </a:rPr>
              <a:t>March 3, 2018</a:t>
            </a:r>
            <a:r>
              <a:rPr lang="en-CA" sz="1800" kern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219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2364"/>
            <a:ext cx="8547100" cy="914400"/>
          </a:xfrm>
        </p:spPr>
        <p:txBody>
          <a:bodyPr/>
          <a:lstStyle/>
          <a:p>
            <a:pPr algn="ctr">
              <a:defRPr/>
            </a:pPr>
            <a:r>
              <a:rPr lang="en-CA" sz="2400" dirty="0"/>
              <a:t>When to Remove SLR ?</a:t>
            </a:r>
            <a:endParaRPr lang="en-US" sz="2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4" y="892176"/>
            <a:ext cx="8370743" cy="354162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>
                <a:solidFill>
                  <a:srgbClr val="0070C0"/>
                </a:solidFill>
              </a:rPr>
              <a:t>City of Ottawa uses </a:t>
            </a:r>
            <a:r>
              <a:rPr lang="en-CA" sz="1800" dirty="0" err="1">
                <a:solidFill>
                  <a:srgbClr val="0070C0"/>
                </a:solidFill>
              </a:rPr>
              <a:t>Dynaflect</a:t>
            </a:r>
            <a:r>
              <a:rPr lang="en-CA" sz="1800" dirty="0">
                <a:solidFill>
                  <a:srgbClr val="0070C0"/>
                </a:solidFill>
              </a:rPr>
              <a:t> Testing and Indexes for the SLR </a:t>
            </a:r>
            <a:r>
              <a:rPr lang="en-CA" sz="1800" dirty="0" smtClean="0">
                <a:solidFill>
                  <a:srgbClr val="0070C0"/>
                </a:solidFill>
              </a:rPr>
              <a:t>removal date</a:t>
            </a:r>
            <a:endParaRPr lang="en-CA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834" y="1534541"/>
            <a:ext cx="4889932" cy="358231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2275" y="1246337"/>
            <a:ext cx="3586308" cy="440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Zapf Dingbats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45000"/>
              <a:buFont typeface="Zapf Dingbats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45000"/>
              <a:buFont typeface="Zapf Dingbats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53670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4pPr>
            <a:lvl5pPr marL="187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336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794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25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70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Zapf Dingbats" charset="2"/>
              <a:buNone/>
            </a:pPr>
            <a:r>
              <a:rPr lang="en-CA" sz="1800" u="sng" kern="0" dirty="0" err="1" smtClean="0"/>
              <a:t>Dynaflect</a:t>
            </a:r>
            <a:r>
              <a:rPr lang="en-CA" sz="1800" u="sng" kern="0" dirty="0" smtClean="0"/>
              <a:t> Deflection Testing:</a:t>
            </a:r>
          </a:p>
          <a:p>
            <a:pPr marL="0" indent="0">
              <a:buFont typeface="Zapf Dingbats" charset="2"/>
              <a:buNone/>
            </a:pPr>
            <a:endParaRPr lang="en-CA" sz="800" kern="0" dirty="0" smtClean="0"/>
          </a:p>
          <a:p>
            <a:r>
              <a:rPr lang="en-CA" sz="1600" kern="0" dirty="0" smtClean="0"/>
              <a:t>Weekly deflection testing at </a:t>
            </a:r>
            <a:r>
              <a:rPr lang="en-CA" sz="1600" kern="0" dirty="0" smtClean="0">
                <a:solidFill>
                  <a:srgbClr val="FF0000"/>
                </a:solidFill>
              </a:rPr>
              <a:t>11 test sites</a:t>
            </a:r>
            <a:r>
              <a:rPr lang="en-CA" sz="1600" kern="0" dirty="0" smtClean="0"/>
              <a:t> throughout the City</a:t>
            </a:r>
          </a:p>
          <a:p>
            <a:r>
              <a:rPr lang="en-CA" sz="1600" kern="0" dirty="0" smtClean="0"/>
              <a:t>The average deflection of all test sites is called </a:t>
            </a:r>
            <a:r>
              <a:rPr lang="en-CA" sz="1600" kern="0" dirty="0" smtClean="0">
                <a:solidFill>
                  <a:srgbClr val="FF0000"/>
                </a:solidFill>
              </a:rPr>
              <a:t>Average Seasonal Value (ASV)</a:t>
            </a:r>
          </a:p>
          <a:p>
            <a:r>
              <a:rPr lang="en-CA" sz="1600" kern="0" dirty="0" smtClean="0"/>
              <a:t>Analysis of the </a:t>
            </a:r>
            <a:r>
              <a:rPr lang="en-CA" sz="1600" kern="0" dirty="0" smtClean="0">
                <a:solidFill>
                  <a:srgbClr val="FF0000"/>
                </a:solidFill>
              </a:rPr>
              <a:t>15-year </a:t>
            </a:r>
            <a:r>
              <a:rPr lang="en-CA" sz="1600" kern="0" dirty="0" smtClean="0"/>
              <a:t>deflection data indicated an </a:t>
            </a:r>
            <a:r>
              <a:rPr lang="en-CA" sz="1600" kern="0" dirty="0" smtClean="0">
                <a:solidFill>
                  <a:srgbClr val="FF0000"/>
                </a:solidFill>
              </a:rPr>
              <a:t>ASV</a:t>
            </a:r>
            <a:r>
              <a:rPr lang="en-CA" sz="1600" kern="0" dirty="0" smtClean="0"/>
              <a:t> of </a:t>
            </a:r>
            <a:r>
              <a:rPr lang="en-CA" sz="1600" kern="0" dirty="0" smtClean="0">
                <a:solidFill>
                  <a:srgbClr val="FF0000"/>
                </a:solidFill>
              </a:rPr>
              <a:t>0.92 mils</a:t>
            </a:r>
            <a:r>
              <a:rPr lang="en-CA" sz="1600" kern="0" dirty="0" smtClean="0"/>
              <a:t> as the </a:t>
            </a:r>
            <a:r>
              <a:rPr lang="en-CA" sz="1600" kern="0" dirty="0" smtClean="0">
                <a:solidFill>
                  <a:srgbClr val="FF0000"/>
                </a:solidFill>
              </a:rPr>
              <a:t>Threshold</a:t>
            </a:r>
            <a:r>
              <a:rPr lang="en-CA" sz="1600" kern="0" dirty="0" smtClean="0"/>
              <a:t> value for the </a:t>
            </a:r>
            <a:r>
              <a:rPr lang="en-CA" sz="1600" kern="0" dirty="0" smtClean="0">
                <a:solidFill>
                  <a:srgbClr val="FF0000"/>
                </a:solidFill>
              </a:rPr>
              <a:t>SLR Implementation</a:t>
            </a:r>
            <a:r>
              <a:rPr lang="en-CA" sz="1600" kern="0" dirty="0" smtClean="0"/>
              <a:t> and </a:t>
            </a:r>
            <a:r>
              <a:rPr lang="en-CA" sz="1600" kern="0" dirty="0" smtClean="0">
                <a:solidFill>
                  <a:srgbClr val="FF0000"/>
                </a:solidFill>
              </a:rPr>
              <a:t>Removal</a:t>
            </a:r>
          </a:p>
          <a:p>
            <a:r>
              <a:rPr lang="en-CA" sz="1600" kern="0" dirty="0" smtClean="0"/>
              <a:t>When the </a:t>
            </a:r>
            <a:r>
              <a:rPr lang="en-CA" sz="1600" kern="0" dirty="0" smtClean="0">
                <a:solidFill>
                  <a:srgbClr val="FF0000"/>
                </a:solidFill>
              </a:rPr>
              <a:t>ASV</a:t>
            </a:r>
            <a:r>
              <a:rPr lang="en-CA" sz="1600" kern="0" dirty="0" smtClean="0"/>
              <a:t> increases above </a:t>
            </a:r>
            <a:r>
              <a:rPr lang="en-CA" sz="1600" kern="0" dirty="0" smtClean="0">
                <a:solidFill>
                  <a:srgbClr val="FF0000"/>
                </a:solidFill>
              </a:rPr>
              <a:t>0.92 mils</a:t>
            </a:r>
            <a:r>
              <a:rPr lang="en-CA" sz="1600" kern="0" dirty="0" smtClean="0"/>
              <a:t> – Start of Spring Thaw</a:t>
            </a:r>
          </a:p>
          <a:p>
            <a:r>
              <a:rPr lang="en-CA" sz="1600" kern="0" dirty="0" smtClean="0"/>
              <a:t>When the </a:t>
            </a:r>
            <a:r>
              <a:rPr lang="en-CA" sz="1600" kern="0" dirty="0" smtClean="0">
                <a:solidFill>
                  <a:srgbClr val="FF0000"/>
                </a:solidFill>
              </a:rPr>
              <a:t>ASV</a:t>
            </a:r>
            <a:r>
              <a:rPr lang="en-CA" sz="1600" kern="0" dirty="0" smtClean="0"/>
              <a:t> decreases to/below </a:t>
            </a:r>
            <a:r>
              <a:rPr lang="en-CA" sz="1600" kern="0" dirty="0" smtClean="0">
                <a:solidFill>
                  <a:srgbClr val="FF0000"/>
                </a:solidFill>
              </a:rPr>
              <a:t>0.92 mils</a:t>
            </a:r>
            <a:r>
              <a:rPr lang="en-CA" sz="1600" kern="0" dirty="0" smtClean="0"/>
              <a:t> – Subgrade Strength Regained</a:t>
            </a:r>
          </a:p>
          <a:p>
            <a:pPr marL="0" indent="0">
              <a:buFont typeface="Zapf Dingbats" charset="2"/>
              <a:buNone/>
            </a:pPr>
            <a:endParaRPr lang="en-CA" sz="900" kern="0" dirty="0" smtClean="0"/>
          </a:p>
          <a:p>
            <a:pPr marL="0" indent="0">
              <a:buFont typeface="Zapf Dingbats" charset="2"/>
              <a:buNone/>
            </a:pPr>
            <a:endParaRPr lang="en-CA" sz="900" kern="0" dirty="0"/>
          </a:p>
        </p:txBody>
      </p:sp>
    </p:spTree>
    <p:extLst>
      <p:ext uri="{BB962C8B-B14F-4D97-AF65-F5344CB8AC3E}">
        <p14:creationId xmlns:p14="http://schemas.microsoft.com/office/powerpoint/2010/main" val="3663637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925286" y="961706"/>
            <a:ext cx="7184571" cy="49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Zapf Dingbats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45000"/>
              <a:buFont typeface="Zapf Dingbats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45000"/>
              <a:buFont typeface="Zapf Dingbats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53670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4pPr>
            <a:lvl5pPr marL="187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336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794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25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70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CA" sz="1800" kern="0" dirty="0">
                <a:solidFill>
                  <a:srgbClr val="0070C0"/>
                </a:solidFill>
              </a:rPr>
              <a:t>City of Ottawa </a:t>
            </a:r>
            <a:r>
              <a:rPr lang="en-CA" sz="1800" kern="0" dirty="0" smtClean="0">
                <a:solidFill>
                  <a:srgbClr val="0070C0"/>
                </a:solidFill>
              </a:rPr>
              <a:t>reviews the following to determine removal date:</a:t>
            </a:r>
          </a:p>
          <a:p>
            <a:r>
              <a:rPr lang="en-CA" sz="1800" kern="0" dirty="0">
                <a:solidFill>
                  <a:srgbClr val="0070C0"/>
                </a:solidFill>
              </a:rPr>
              <a:t>d</a:t>
            </a:r>
            <a:r>
              <a:rPr lang="en-CA" sz="1800" kern="0" dirty="0" smtClean="0">
                <a:solidFill>
                  <a:srgbClr val="0070C0"/>
                </a:solidFill>
              </a:rPr>
              <a:t>ates </a:t>
            </a:r>
            <a:r>
              <a:rPr lang="en-CA" sz="1800" kern="0" dirty="0">
                <a:solidFill>
                  <a:srgbClr val="0070C0"/>
                </a:solidFill>
              </a:rPr>
              <a:t>p</a:t>
            </a:r>
            <a:r>
              <a:rPr lang="en-CA" sz="1800" kern="0" dirty="0" smtClean="0">
                <a:solidFill>
                  <a:srgbClr val="0070C0"/>
                </a:solidFill>
              </a:rPr>
              <a:t>redicted </a:t>
            </a:r>
            <a:r>
              <a:rPr lang="en-CA" sz="1800" kern="0" dirty="0">
                <a:solidFill>
                  <a:srgbClr val="0070C0"/>
                </a:solidFill>
              </a:rPr>
              <a:t>by </a:t>
            </a:r>
            <a:r>
              <a:rPr lang="en-CA" sz="1800" kern="0" dirty="0" smtClean="0">
                <a:solidFill>
                  <a:srgbClr val="0070C0"/>
                </a:solidFill>
              </a:rPr>
              <a:t>deflection testing</a:t>
            </a:r>
          </a:p>
          <a:p>
            <a:r>
              <a:rPr lang="en-CA" sz="1800" kern="0" dirty="0">
                <a:solidFill>
                  <a:srgbClr val="0070C0"/>
                </a:solidFill>
              </a:rPr>
              <a:t>d</a:t>
            </a:r>
            <a:r>
              <a:rPr lang="en-CA" sz="1800" kern="0" dirty="0" smtClean="0">
                <a:solidFill>
                  <a:srgbClr val="0070C0"/>
                </a:solidFill>
              </a:rPr>
              <a:t>ates predicted by indexes</a:t>
            </a:r>
          </a:p>
          <a:p>
            <a:r>
              <a:rPr lang="en-CA" sz="1800" kern="0" dirty="0" smtClean="0">
                <a:solidFill>
                  <a:srgbClr val="0070C0"/>
                </a:solidFill>
              </a:rPr>
              <a:t>MTO</a:t>
            </a:r>
            <a:r>
              <a:rPr lang="en-CA" sz="1800" kern="0" dirty="0">
                <a:solidFill>
                  <a:srgbClr val="0070C0"/>
                </a:solidFill>
              </a:rPr>
              <a:t>, MTQ and County of </a:t>
            </a:r>
            <a:r>
              <a:rPr lang="en-CA" sz="1800" kern="0" dirty="0" smtClean="0">
                <a:solidFill>
                  <a:srgbClr val="0070C0"/>
                </a:solidFill>
              </a:rPr>
              <a:t>Renfrew dates for SLR removal</a:t>
            </a:r>
          </a:p>
          <a:p>
            <a:pPr marL="0" indent="0">
              <a:buNone/>
            </a:pPr>
            <a:endParaRPr lang="en-CA" sz="1800" kern="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CA" sz="1800" kern="0" dirty="0" smtClean="0">
                <a:solidFill>
                  <a:srgbClr val="0070C0"/>
                </a:solidFill>
              </a:rPr>
              <a:t>2018 results:</a:t>
            </a:r>
          </a:p>
          <a:p>
            <a:pPr marL="0" indent="0">
              <a:buNone/>
            </a:pPr>
            <a:endParaRPr lang="en-CA" sz="1800" b="0" kern="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CA" sz="1800" kern="0" dirty="0" smtClean="0"/>
          </a:p>
          <a:p>
            <a:pPr marL="0" indent="0">
              <a:buNone/>
            </a:pPr>
            <a:endParaRPr lang="en-CA" sz="1800" kern="0" dirty="0"/>
          </a:p>
          <a:p>
            <a:pPr marL="0" indent="0">
              <a:buNone/>
            </a:pPr>
            <a:endParaRPr lang="en-CA" sz="1800" kern="0" dirty="0" smtClean="0"/>
          </a:p>
          <a:p>
            <a:pPr marL="0" indent="0">
              <a:buNone/>
            </a:pPr>
            <a:r>
              <a:rPr lang="en-CA" sz="1800" kern="0" dirty="0">
                <a:solidFill>
                  <a:srgbClr val="0070C0"/>
                </a:solidFill>
              </a:rPr>
              <a:t>Actual removal dates:</a:t>
            </a:r>
          </a:p>
          <a:p>
            <a:pPr marL="0" indent="0">
              <a:buNone/>
            </a:pPr>
            <a:endParaRPr lang="en-CA" sz="2000" kern="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CA" sz="2000" kern="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CA" sz="2000" kern="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CA" sz="1400" kern="0" dirty="0" smtClean="0"/>
          </a:p>
          <a:p>
            <a:pPr marL="0" indent="0">
              <a:buNone/>
            </a:pPr>
            <a:endParaRPr lang="en-CA" sz="1400" kern="0" dirty="0"/>
          </a:p>
          <a:p>
            <a:pPr marL="0" indent="0">
              <a:buNone/>
            </a:pPr>
            <a:endParaRPr lang="en-CA" sz="1400" kern="0" dirty="0"/>
          </a:p>
          <a:p>
            <a:pPr marL="0" indent="0">
              <a:buNone/>
            </a:pPr>
            <a:endParaRPr lang="en-CA" sz="1400" kern="0" dirty="0"/>
          </a:p>
          <a:p>
            <a:pPr marL="0" indent="0">
              <a:buNone/>
            </a:pPr>
            <a:endParaRPr lang="en-CA" sz="1800" b="0" kern="0" dirty="0">
              <a:solidFill>
                <a:srgbClr val="0070C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Zapf Dingbats" charset="2"/>
              <a:buNone/>
              <a:tabLst/>
              <a:defRPr/>
            </a:pPr>
            <a:endParaRPr kumimoji="0" lang="en-CA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88831" y="163025"/>
            <a:ext cx="7010400" cy="86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9pPr>
          </a:lstStyle>
          <a:p>
            <a:pPr algn="ctr">
              <a:defRPr/>
            </a:pPr>
            <a:r>
              <a:rPr lang="en-CA" sz="2400" kern="0" dirty="0" smtClean="0"/>
              <a:t>When to Remove SLR ? Cont.….</a:t>
            </a:r>
            <a:endParaRPr lang="en-CA" sz="2400" kern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482283"/>
              </p:ext>
            </p:extLst>
          </p:nvPr>
        </p:nvGraphicFramePr>
        <p:xfrm>
          <a:off x="1676400" y="2837543"/>
          <a:ext cx="6096000" cy="76739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6979659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37846001"/>
                    </a:ext>
                  </a:extLst>
                </a:gridCol>
              </a:tblGrid>
              <a:tr h="326057">
                <a:tc>
                  <a:txBody>
                    <a:bodyPr/>
                    <a:lstStyle/>
                    <a:p>
                      <a:r>
                        <a:rPr kumimoji="0" lang="en-CA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+mn-ea"/>
                          <a:cs typeface="+mn-cs"/>
                        </a:rPr>
                        <a:t>Deflection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kern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en-CA" sz="1600" b="0" kern="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r>
                        <a:rPr lang="en-CA" sz="1600" b="0" kern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- 2</a:t>
                      </a:r>
                      <a:r>
                        <a:rPr lang="en-CA" sz="1600" b="0" kern="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  <a:r>
                        <a:rPr lang="en-CA" sz="1600" b="0" kern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week of June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19019"/>
                  </a:ext>
                </a:extLst>
              </a:tr>
              <a:tr h="401636">
                <a:tc>
                  <a:txBody>
                    <a:bodyPr/>
                    <a:lstStyle/>
                    <a:p>
                      <a:r>
                        <a:rPr kumimoji="0" lang="en-CA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+mn-ea"/>
                          <a:cs typeface="+mn-cs"/>
                        </a:rPr>
                        <a:t>Thermal Models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May 19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78199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293431"/>
              </p:ext>
            </p:extLst>
          </p:nvPr>
        </p:nvGraphicFramePr>
        <p:xfrm>
          <a:off x="1676400" y="4375332"/>
          <a:ext cx="6096000" cy="1381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34464702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96618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0" dirty="0" smtClean="0"/>
                        <a:t>City of Ottawa</a:t>
                      </a:r>
                    </a:p>
                    <a:p>
                      <a:r>
                        <a:rPr lang="en-CA" b="0" dirty="0" smtClean="0"/>
                        <a:t>County of Renfrew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May 22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9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 smtClean="0"/>
                        <a:t>MTO (Schedule 2)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May 31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8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 smtClean="0"/>
                        <a:t>MTQ (Zone 1)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May 4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64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559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36038" y="961706"/>
            <a:ext cx="8120263" cy="432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Zapf Dingbats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45000"/>
              <a:buFont typeface="Zapf Dingbats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45000"/>
              <a:buFont typeface="Zapf Dingbats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53670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4pPr>
            <a:lvl5pPr marL="187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336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794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25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70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endParaRPr lang="en-CA" sz="1800" b="0" kern="0" dirty="0">
              <a:solidFill>
                <a:srgbClr val="0070C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Zapf Dingbats" charset="2"/>
              <a:buNone/>
              <a:tabLst/>
              <a:defRPr/>
            </a:pPr>
            <a:endParaRPr kumimoji="0" lang="en-CA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88831" y="163025"/>
            <a:ext cx="7010400" cy="86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52A75"/>
                </a:solidFill>
                <a:latin typeface="Humanst521 BdCn BT" charset="0"/>
              </a:defRPr>
            </a:lvl9pPr>
          </a:lstStyle>
          <a:p>
            <a:pPr algn="ctr">
              <a:defRPr/>
            </a:pPr>
            <a:r>
              <a:rPr lang="en-CA" sz="2400" kern="0" dirty="0"/>
              <a:t>City of Ottawa Past 7-year Predicted and Actual Dates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6189"/>
              </p:ext>
            </p:extLst>
          </p:nvPr>
        </p:nvGraphicFramePr>
        <p:xfrm>
          <a:off x="977441" y="1473284"/>
          <a:ext cx="7216989" cy="3707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5662">
                  <a:extLst>
                    <a:ext uri="{9D8B030D-6E8A-4147-A177-3AD203B41FA5}">
                      <a16:colId xmlns:a16="http://schemas.microsoft.com/office/drawing/2014/main" val="4274283738"/>
                    </a:ext>
                  </a:extLst>
                </a:gridCol>
                <a:gridCol w="1353921">
                  <a:extLst>
                    <a:ext uri="{9D8B030D-6E8A-4147-A177-3AD203B41FA5}">
                      <a16:colId xmlns:a16="http://schemas.microsoft.com/office/drawing/2014/main" val="1683658680"/>
                    </a:ext>
                  </a:extLst>
                </a:gridCol>
                <a:gridCol w="1529135">
                  <a:extLst>
                    <a:ext uri="{9D8B030D-6E8A-4147-A177-3AD203B41FA5}">
                      <a16:colId xmlns:a16="http://schemas.microsoft.com/office/drawing/2014/main" val="4226907018"/>
                    </a:ext>
                  </a:extLst>
                </a:gridCol>
                <a:gridCol w="1393297">
                  <a:extLst>
                    <a:ext uri="{9D8B030D-6E8A-4147-A177-3AD203B41FA5}">
                      <a16:colId xmlns:a16="http://schemas.microsoft.com/office/drawing/2014/main" val="4035934771"/>
                    </a:ext>
                  </a:extLst>
                </a:gridCol>
                <a:gridCol w="1664974">
                  <a:extLst>
                    <a:ext uri="{9D8B030D-6E8A-4147-A177-3AD203B41FA5}">
                      <a16:colId xmlns:a16="http://schemas.microsoft.com/office/drawing/2014/main" val="2701566637"/>
                    </a:ext>
                  </a:extLst>
                </a:gridCol>
              </a:tblGrid>
              <a:tr h="4118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YEAR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SLR IMPLEMENTATION </a:t>
                      </a:r>
                      <a:r>
                        <a:rPr lang="en-US" sz="1400" u="none" strike="noStrike" dirty="0">
                          <a:effectLst/>
                        </a:rPr>
                        <a:t>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SLR REMOVAL </a:t>
                      </a:r>
                      <a:r>
                        <a:rPr lang="en-US" sz="1400" u="none" strike="noStrike" dirty="0">
                          <a:effectLst/>
                        </a:rPr>
                        <a:t>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303317"/>
                  </a:ext>
                </a:extLst>
              </a:tr>
              <a:tr h="411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PREDICTED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ACTUAL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PREDICTED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ACTUAL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9341862"/>
                  </a:ext>
                </a:extLst>
              </a:tr>
              <a:tr h="411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14-Mar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15-Mar (Thursday)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14-May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09-May (Wednesday)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3010853"/>
                  </a:ext>
                </a:extLst>
              </a:tr>
              <a:tr h="411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11-Mar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13-Mar (Wednesday)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07-May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07-May (Tuesday)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4346878"/>
                  </a:ext>
                </a:extLst>
              </a:tr>
              <a:tr h="411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22-Mar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22-Mar (Saturday)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20-May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20-May (Tuesday)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2893483"/>
                  </a:ext>
                </a:extLst>
              </a:tr>
              <a:tr h="411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15-Mar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23-Mar (Monday)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22-May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19-May (Tuesday)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2793152"/>
                  </a:ext>
                </a:extLst>
              </a:tr>
              <a:tr h="411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09-Mar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14-Mar (Monday)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14-May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13-May (Friday)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6541916"/>
                  </a:ext>
                </a:extLst>
              </a:tr>
              <a:tr h="411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10-Mar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15-Mar (Monday)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15-Jun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29-May (Thursday)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4393136"/>
                  </a:ext>
                </a:extLst>
              </a:tr>
              <a:tr h="411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04-Mar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05-Mar (Monday)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10-Jun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22-May (Friday)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2991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759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2">
  <a:themeElements>
    <a:clrScheme name="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2">
      <a:majorFont>
        <a:latin typeface="Humanst521 BdCn B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rotWithShape="0">
            <a:srgbClr val="875B0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rotWithShape="0">
            <a:srgbClr val="875B0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2">
  <a:themeElements>
    <a:clrScheme name="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2">
      <a:majorFont>
        <a:latin typeface="Humanst521 BdCn B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rotWithShape="0">
            <a:srgbClr val="875B0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rotWithShape="0">
            <a:srgbClr val="875B0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9660</TotalTime>
  <Words>834</Words>
  <Application>Microsoft Office PowerPoint</Application>
  <PresentationFormat>On-screen Show (4:3)</PresentationFormat>
  <Paragraphs>216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Humanst521 BdCn BT</vt:lpstr>
      <vt:lpstr>Tahoma</vt:lpstr>
      <vt:lpstr>Times</vt:lpstr>
      <vt:lpstr>Times New Roman</vt:lpstr>
      <vt:lpstr>Zapf Dingbats</vt:lpstr>
      <vt:lpstr>template2</vt:lpstr>
      <vt:lpstr>1_template2</vt:lpstr>
      <vt:lpstr>City of Ottawa              Seasonal Load Restrictions (SLR) Program</vt:lpstr>
      <vt:lpstr>Why Impose SLR?</vt:lpstr>
      <vt:lpstr>What is Spring Thawing ?</vt:lpstr>
      <vt:lpstr>Which Roads to Restrict?</vt:lpstr>
      <vt:lpstr>When to Implement SLR ?</vt:lpstr>
      <vt:lpstr>When to Implement SLR ? Cont. ....</vt:lpstr>
      <vt:lpstr>When to Remove SLR ?</vt:lpstr>
      <vt:lpstr>PowerPoint Presentation</vt:lpstr>
      <vt:lpstr>PowerPoint Presentation</vt:lpstr>
      <vt:lpstr>Who to Notify ?</vt:lpstr>
      <vt:lpstr>How to Notify – Communication ?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Brenda Adams</dc:creator>
  <cp:lastModifiedBy>Ikram, Abid</cp:lastModifiedBy>
  <cp:revision>867</cp:revision>
  <cp:lastPrinted>2018-05-29T14:34:43Z</cp:lastPrinted>
  <dcterms:created xsi:type="dcterms:W3CDTF">2000-05-17T16:29:40Z</dcterms:created>
  <dcterms:modified xsi:type="dcterms:W3CDTF">2018-08-17T14:35:48Z</dcterms:modified>
</cp:coreProperties>
</file>